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81" r:id="rId19"/>
    <p:sldId id="274" r:id="rId20"/>
    <p:sldId id="280" r:id="rId21"/>
    <p:sldId id="279" r:id="rId22"/>
    <p:sldId id="278" r:id="rId23"/>
    <p:sldId id="277" r:id="rId24"/>
    <p:sldId id="275" r:id="rId25"/>
    <p:sldId id="285" r:id="rId26"/>
    <p:sldId id="286" r:id="rId27"/>
    <p:sldId id="291" r:id="rId28"/>
    <p:sldId id="292" r:id="rId29"/>
    <p:sldId id="293" r:id="rId30"/>
    <p:sldId id="294" r:id="rId31"/>
    <p:sldId id="287" r:id="rId32"/>
    <p:sldId id="284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B38"/>
    <a:srgbClr val="BFDB10"/>
    <a:srgbClr val="004258"/>
    <a:srgbClr val="4065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41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-1194" y="-78"/>
      </p:cViewPr>
      <p:guideLst>
        <p:guide orient="horz" pos="34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16E5-33D3-43D7-8D0A-2314B8F29C9D}" type="datetimeFigureOut">
              <a:rPr lang="es-CL" smtClean="0"/>
              <a:pPr/>
              <a:t>28-01-2018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01A-0755-4E1B-B91D-BE7E75BEDAC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uanorojouribe.c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guanorojouribe.cl/" TargetMode="Externa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guanorojouribe.cl/" TargetMode="Externa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uanorojouribe.c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18" Type="http://schemas.openxmlformats.org/officeDocument/2006/relationships/image" Target="../media/image2.png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18.xml"/><Relationship Id="rId2" Type="http://schemas.openxmlformats.org/officeDocument/2006/relationships/image" Target="../media/image11.jpeg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5" Type="http://schemas.openxmlformats.org/officeDocument/2006/relationships/slide" Target="slide12.xml"/><Relationship Id="rId15" Type="http://schemas.openxmlformats.org/officeDocument/2006/relationships/slide" Target="slide20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615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961192" y="530181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564003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78" y="612561"/>
            <a:ext cx="4562678" cy="48028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7421" y="4506167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2060"/>
                </a:solidFill>
                <a:hlinkClick r:id="rId4"/>
              </a:rPr>
              <a:t>www.guanorojouribe.cl</a:t>
            </a:r>
            <a:endParaRPr lang="es-CL" dirty="0" smtClean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9097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36" y="900113"/>
            <a:ext cx="6096000" cy="3429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91398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6" y="768612"/>
            <a:ext cx="6329779" cy="35605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2060"/>
                </a:solidFill>
                <a:hlinkClick r:id="rId5"/>
              </a:rPr>
              <a:t>www.guanorojouribe.cl</a:t>
            </a:r>
            <a:endParaRPr lang="es-CL" dirty="0" smtClean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3023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32" y="1074197"/>
            <a:ext cx="5779220" cy="433441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43319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31" y="186201"/>
            <a:ext cx="3916809" cy="522241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68740" y="2838734"/>
            <a:ext cx="132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GALERIA  DE  </a:t>
            </a:r>
          </a:p>
          <a:p>
            <a:pPr algn="ctr"/>
            <a:r>
              <a:rPr lang="es-CL" dirty="0" smtClean="0"/>
              <a:t>IMAGENES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738067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2" y="174364"/>
            <a:ext cx="3925687" cy="523424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68740" y="2838734"/>
            <a:ext cx="132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GALERIA  DE  </a:t>
            </a:r>
          </a:p>
          <a:p>
            <a:pPr algn="ctr"/>
            <a:r>
              <a:rPr lang="es-CL" dirty="0" smtClean="0"/>
              <a:t>IMAGENES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450617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96" y="601461"/>
            <a:ext cx="6096000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68740" y="2838734"/>
            <a:ext cx="132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GALERIA  DE  </a:t>
            </a:r>
          </a:p>
          <a:p>
            <a:pPr algn="ctr"/>
            <a:r>
              <a:rPr lang="es-CL" dirty="0" smtClean="0"/>
              <a:t>IMAGENES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087337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73" y="900113"/>
            <a:ext cx="6096000" cy="3429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68740" y="2838734"/>
            <a:ext cx="132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GALERIA  DE  </a:t>
            </a:r>
          </a:p>
          <a:p>
            <a:pPr algn="ctr"/>
            <a:r>
              <a:rPr lang="es-CL" dirty="0" smtClean="0"/>
              <a:t>IMAGENES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6927898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51" y="601462"/>
            <a:ext cx="6096000" cy="4572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3745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17" y="601462"/>
            <a:ext cx="6096000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68740" y="2838734"/>
            <a:ext cx="132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GALERIA  DE  </a:t>
            </a:r>
          </a:p>
          <a:p>
            <a:pPr algn="ctr"/>
            <a:r>
              <a:rPr lang="es-CL" dirty="0" smtClean="0"/>
              <a:t>IMAGENES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375596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220" y="2980658"/>
            <a:ext cx="7886700" cy="67990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004258"/>
                </a:solidFill>
                <a:latin typeface="Franklin Gothic Heavy" panose="020B0903020102020204" pitchFamily="34" charset="0"/>
              </a:rPr>
              <a:t>Guano Rojo: </a:t>
            </a:r>
            <a:r>
              <a:rPr lang="es-ES" sz="2800" dirty="0" smtClean="0">
                <a:solidFill>
                  <a:srgbClr val="004258"/>
                </a:solidFill>
                <a:latin typeface="Franklin Gothic Book" panose="020B0503020102020204" pitchFamily="34" charset="0"/>
              </a:rPr>
              <a:t>fertilizante orgánico</a:t>
            </a:r>
            <a:endParaRPr lang="es-CL" sz="2800" dirty="0">
              <a:solidFill>
                <a:srgbClr val="00425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3194" y="4074930"/>
            <a:ext cx="7886700" cy="202107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sz="2000" dirty="0" smtClean="0"/>
              <a:t>Para su crecimiento, las plantas </a:t>
            </a:r>
            <a:r>
              <a:rPr lang="es-ES" sz="2000" dirty="0"/>
              <a:t>requieren de macro </a:t>
            </a:r>
            <a:r>
              <a:rPr lang="es-ES" sz="2000" dirty="0" smtClean="0"/>
              <a:t>y micro nutrientes, como nitrógeno </a:t>
            </a:r>
            <a:r>
              <a:rPr lang="es-ES" sz="2000" dirty="0"/>
              <a:t>(N), </a:t>
            </a:r>
            <a:r>
              <a:rPr lang="es-ES" sz="2000" dirty="0" smtClean="0"/>
              <a:t>fósforo </a:t>
            </a:r>
            <a:r>
              <a:rPr lang="es-ES" sz="2000" dirty="0"/>
              <a:t>(P</a:t>
            </a:r>
            <a:r>
              <a:rPr lang="es-ES" sz="2000" dirty="0" smtClean="0"/>
              <a:t>), potasio </a:t>
            </a:r>
            <a:r>
              <a:rPr lang="es-ES" sz="2000" dirty="0"/>
              <a:t>(K), </a:t>
            </a:r>
            <a:r>
              <a:rPr lang="es-ES" sz="2000" dirty="0" smtClean="0"/>
              <a:t>calcio </a:t>
            </a:r>
            <a:r>
              <a:rPr lang="es-ES" sz="2000" dirty="0"/>
              <a:t>(</a:t>
            </a:r>
            <a:r>
              <a:rPr lang="es-ES" sz="2000" dirty="0" smtClean="0"/>
              <a:t>Ca), entre otros. A su vez, la </a:t>
            </a:r>
            <a:r>
              <a:rPr lang="es-ES" sz="2000" dirty="0"/>
              <a:t>tierra debe ser capaz de almacenar estos nutrientes y transferirlos a la superficie de las </a:t>
            </a:r>
            <a:r>
              <a:rPr lang="es-ES" sz="2000" dirty="0" smtClean="0"/>
              <a:t>raíces. </a:t>
            </a:r>
          </a:p>
          <a:p>
            <a:pPr marL="0" indent="0" algn="just">
              <a:buNone/>
            </a:pPr>
            <a:r>
              <a:rPr lang="es-ES" sz="2000" dirty="0"/>
              <a:t>Una tierra saludable es una combinación de minerales, rocas, agua, aire, materia orgánica, (residuos de plantas y animales), microorganismos, incluyendo bacterias, hongos y protozoarios y una variedad de insectos y lombrices</a:t>
            </a:r>
            <a:r>
              <a:rPr lang="es-ES" sz="2000" dirty="0" smtClean="0"/>
              <a:t>. En cambio, un suelo degradado carece de estos recursos y su producción se reduce.</a:t>
            </a:r>
            <a:endParaRPr lang="es-CL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518485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65" y="295692"/>
            <a:ext cx="3852909" cy="51372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3071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4" y="628094"/>
            <a:ext cx="6096000" cy="4572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4486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31" y="1029810"/>
            <a:ext cx="5838404" cy="43788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5"/>
              </a:rPr>
              <a:t>www.guanorojouribe.cl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8" name="7 CuadroTexto"/>
          <p:cNvSpPr txBox="1"/>
          <p:nvPr/>
        </p:nvSpPr>
        <p:spPr>
          <a:xfrm>
            <a:off x="450376" y="2920621"/>
            <a:ext cx="1828800" cy="6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GALERIA DE </a:t>
            </a:r>
          </a:p>
          <a:p>
            <a:pPr algn="ctr"/>
            <a:r>
              <a:rPr lang="es-CL" b="1" dirty="0" smtClean="0"/>
              <a:t>IMAGENES</a:t>
            </a:r>
            <a:endParaRPr lang="es-CL" b="1" dirty="0"/>
          </a:p>
        </p:txBody>
      </p:sp>
    </p:spTree>
    <p:extLst>
      <p:ext uri="{BB962C8B-B14F-4D97-AF65-F5344CB8AC3E}">
        <p14:creationId xmlns="" xmlns:p14="http://schemas.microsoft.com/office/powerpoint/2010/main" val="889414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96" y="414061"/>
            <a:ext cx="6096000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4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006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91" y="1080769"/>
            <a:ext cx="6039632" cy="4529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2889" y="765957"/>
            <a:ext cx="5979226" cy="44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4171" y="414359"/>
            <a:ext cx="4070336" cy="58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4"/>
              </a:rPr>
              <a:t>www.guanorojouribe.cl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4258"/>
                </a:solidFill>
                <a:latin typeface="Franklin Gothic Heavy" panose="020B0903020102020204" pitchFamily="34" charset="0"/>
              </a:rPr>
              <a:t>Agricultura </a:t>
            </a:r>
            <a:r>
              <a:rPr lang="es-ES" sz="2800" dirty="0" smtClean="0">
                <a:solidFill>
                  <a:srgbClr val="004258"/>
                </a:solidFill>
                <a:latin typeface="Franklin Gothic Book" panose="020B0503020102020204" pitchFamily="34" charset="0"/>
              </a:rPr>
              <a:t>orgánica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0" y="2327806"/>
            <a:ext cx="1916430" cy="38206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 smtClean="0"/>
              <a:t>Origen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 smtClean="0"/>
              <a:t>Natural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/>
              <a:t>Es un abono natural formado por el excremento fosilizado de aves marinas extraído de las costas del norte </a:t>
            </a:r>
            <a:r>
              <a:rPr lang="es-ES" sz="1600" dirty="0" smtClean="0"/>
              <a:t>de Chile, de las grandes guaneras de la Región de Antofagasta.</a:t>
            </a:r>
            <a:endParaRPr lang="es-CL" sz="1600" dirty="0"/>
          </a:p>
        </p:txBody>
      </p:sp>
      <p:sp>
        <p:nvSpPr>
          <p:cNvPr id="4" name="Rectángulo 3"/>
          <p:cNvSpPr/>
          <p:nvPr/>
        </p:nvSpPr>
        <p:spPr>
          <a:xfrm>
            <a:off x="641350" y="2230601"/>
            <a:ext cx="1737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Propiedades Fertilizantes</a:t>
            </a:r>
            <a:endParaRPr lang="es-ES" sz="1600" b="1" dirty="0"/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El guano rojo es reconocido en el </a:t>
            </a:r>
            <a:r>
              <a:rPr lang="es-ES" sz="1600" dirty="0"/>
              <a:t>mundo agrícola</a:t>
            </a:r>
            <a:r>
              <a:rPr lang="es-ES" sz="1600" dirty="0" smtClean="0"/>
              <a:t>  como el más </a:t>
            </a:r>
            <a:r>
              <a:rPr lang="es-ES" sz="1600" dirty="0"/>
              <a:t>noble de los </a:t>
            </a:r>
            <a:r>
              <a:rPr lang="es-ES" sz="1600" dirty="0" smtClean="0"/>
              <a:t>abonos, por </a:t>
            </a:r>
            <a:r>
              <a:rPr lang="es-ES" sz="1600" dirty="0"/>
              <a:t>mantener una cantidad </a:t>
            </a:r>
            <a:r>
              <a:rPr lang="es-ES" sz="1600" dirty="0" smtClean="0"/>
              <a:t>balanceada de </a:t>
            </a:r>
            <a:r>
              <a:rPr lang="es-ES" sz="1600" dirty="0"/>
              <a:t>elementos </a:t>
            </a:r>
            <a:r>
              <a:rPr lang="es-ES" sz="1600" dirty="0" smtClean="0"/>
              <a:t>nutrientes.</a:t>
            </a:r>
            <a:endParaRPr lang="es-CL" sz="1600" dirty="0"/>
          </a:p>
        </p:txBody>
      </p:sp>
      <p:sp>
        <p:nvSpPr>
          <p:cNvPr id="5" name="Rectángulo 4"/>
          <p:cNvSpPr/>
          <p:nvPr/>
        </p:nvSpPr>
        <p:spPr>
          <a:xfrm>
            <a:off x="2451100" y="2855201"/>
            <a:ext cx="2133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Beneficios </a:t>
            </a:r>
          </a:p>
          <a:p>
            <a:pPr algn="ctr"/>
            <a:r>
              <a:rPr lang="es-ES" sz="1600" b="1" dirty="0"/>
              <a:t>A</a:t>
            </a:r>
            <a:r>
              <a:rPr lang="es-ES" sz="1600" b="1" dirty="0" smtClean="0"/>
              <a:t>dicionales</a:t>
            </a:r>
          </a:p>
          <a:p>
            <a:pPr algn="ctr">
              <a:spcAft>
                <a:spcPts val="0"/>
              </a:spcAft>
            </a:pPr>
            <a:endParaRPr lang="es-ES" sz="1600" b="1" dirty="0" smtClean="0"/>
          </a:p>
          <a:p>
            <a:pPr algn="ctr">
              <a:spcAft>
                <a:spcPts val="0"/>
              </a:spcAft>
            </a:pPr>
            <a:r>
              <a:rPr lang="es-ES" sz="1600" dirty="0" smtClean="0"/>
              <a:t>Además del aporte nutritivo</a:t>
            </a:r>
          </a:p>
          <a:p>
            <a:pPr algn="ctr">
              <a:spcAft>
                <a:spcPts val="0"/>
              </a:spcAft>
            </a:pPr>
            <a:r>
              <a:rPr lang="es-ES" sz="1600" dirty="0" smtClean="0"/>
              <a:t>su </a:t>
            </a:r>
            <a:r>
              <a:rPr lang="es-ES" sz="1600" dirty="0"/>
              <a:t>contenido de materia </a:t>
            </a:r>
            <a:r>
              <a:rPr lang="es-ES" sz="1600" dirty="0" smtClean="0"/>
              <a:t>orgánica ayuda a mejorar las </a:t>
            </a:r>
            <a:r>
              <a:rPr lang="es-ES" sz="1600" dirty="0"/>
              <a:t>características físicas </a:t>
            </a:r>
            <a:r>
              <a:rPr lang="es-ES" sz="1600" dirty="0" smtClean="0"/>
              <a:t>del suelo, </a:t>
            </a:r>
            <a:r>
              <a:rPr lang="es-ES" sz="1600" dirty="0"/>
              <a:t>aumentando su capacidad de aireación y retención de </a:t>
            </a:r>
            <a:r>
              <a:rPr lang="es-ES" sz="1600" dirty="0" smtClean="0"/>
              <a:t>humedad</a:t>
            </a:r>
            <a:r>
              <a:rPr lang="es-CL" sz="1600" dirty="0"/>
              <a:t>.</a:t>
            </a:r>
            <a:r>
              <a:rPr lang="es-CL" sz="1600" dirty="0" smtClean="0"/>
              <a:t>  </a:t>
            </a:r>
            <a:endParaRPr lang="es-CL" sz="1600" dirty="0"/>
          </a:p>
        </p:txBody>
      </p:sp>
    </p:spTree>
    <p:extLst>
      <p:ext uri="{BB962C8B-B14F-4D97-AF65-F5344CB8AC3E}">
        <p14:creationId xmlns="" xmlns:p14="http://schemas.microsoft.com/office/powerpoint/2010/main" val="1991066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9790" y="6054571"/>
            <a:ext cx="915315" cy="369332"/>
          </a:xfrm>
          <a:prstGeom prst="rect">
            <a:avLst/>
          </a:prstGeom>
          <a:solidFill>
            <a:srgbClr val="BFDB38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  <a:hlinkClick r:id="rId3" action="ppaction://hlinksldjump"/>
              </a:rPr>
              <a:t>VOLVER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554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28650" y="3498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4258"/>
                </a:solidFill>
                <a:latin typeface="Franklin Gothic Heavy" panose="020B0903020102020204" pitchFamily="34" charset="0"/>
              </a:rPr>
              <a:t>Composición </a:t>
            </a:r>
            <a:r>
              <a:rPr lang="es-ES" sz="2800" dirty="0" smtClean="0">
                <a:solidFill>
                  <a:srgbClr val="004258"/>
                </a:solidFill>
                <a:latin typeface="Franklin Gothic Book" panose="020B0503020102020204" pitchFamily="34" charset="0"/>
              </a:rPr>
              <a:t>química</a:t>
            </a:r>
            <a:endParaRPr lang="es-CL" sz="2800" dirty="0"/>
          </a:p>
        </p:txBody>
      </p:sp>
      <p:sp>
        <p:nvSpPr>
          <p:cNvPr id="4" name="Rectángulo 3"/>
          <p:cNvSpPr/>
          <p:nvPr/>
        </p:nvSpPr>
        <p:spPr>
          <a:xfrm>
            <a:off x="3048000" y="1121400"/>
            <a:ext cx="5821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449580">
              <a:spcAft>
                <a:spcPts val="0"/>
              </a:spcAft>
            </a:pPr>
            <a:endParaRPr lang="es-E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>
              <a:spcAft>
                <a:spcPts val="0"/>
              </a:spcAft>
            </a:pP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   Total</a:t>
            </a:r>
          </a:p>
          <a:p>
            <a:pPr marL="1798320" indent="449580">
              <a:spcAft>
                <a:spcPts val="0"/>
              </a:spcAft>
            </a:pP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Nitrógeno   (N)                 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0,5    a      1,5  %</a:t>
            </a:r>
            <a:endParaRPr lang="es-CL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>
              <a:spcAft>
                <a:spcPts val="0"/>
              </a:spcAft>
            </a:pP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Fósforo      </a:t>
            </a: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(P2O5)          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14,0    a    20,0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es-C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>
              <a:spcAft>
                <a:spcPts val="0"/>
              </a:spcAft>
            </a:pP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Potasio       (K2O) 	          </a:t>
            </a: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 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  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1,5   %</a:t>
            </a:r>
            <a:endParaRPr lang="es-C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>
              <a:spcAft>
                <a:spcPts val="0"/>
              </a:spcAft>
            </a:pP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Calcio         (Cao)            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17,0 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20,0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es-C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>
              <a:spcAft>
                <a:spcPts val="0"/>
              </a:spcAft>
            </a:pP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Magnesio    (</a:t>
            </a:r>
            <a:r>
              <a:rPr lang="es-E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MgO</a:t>
            </a: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</a:t>
            </a: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    a  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2,0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es-C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>
              <a:spcAft>
                <a:spcPts val="0"/>
              </a:spcAft>
            </a:pP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Materia Orgánica	         </a:t>
            </a: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9,0   a     15,0  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es-C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999184" y="1520841"/>
            <a:ext cx="0" cy="1595120"/>
          </a:xfrm>
          <a:prstGeom prst="line">
            <a:avLst/>
          </a:prstGeom>
          <a:ln w="19050">
            <a:solidFill>
              <a:srgbClr val="BFD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55650" y="1956312"/>
            <a:ext cx="4243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A diferencia de </a:t>
            </a:r>
            <a:r>
              <a:rPr lang="es-MX" sz="1400" dirty="0" smtClean="0"/>
              <a:t>otros productos, </a:t>
            </a:r>
            <a:r>
              <a:rPr lang="es-MX" sz="1400" dirty="0"/>
              <a:t>el guano </a:t>
            </a:r>
            <a:r>
              <a:rPr lang="es-MX" sz="1400" dirty="0" smtClean="0"/>
              <a:t>rojo fosilizado</a:t>
            </a:r>
          </a:p>
          <a:p>
            <a:r>
              <a:rPr lang="es-MX" sz="1400" dirty="0" smtClean="0"/>
              <a:t>no requiere la aplicación de grandes </a:t>
            </a:r>
            <a:r>
              <a:rPr lang="es-MX" sz="1400" dirty="0"/>
              <a:t>volúmenes </a:t>
            </a:r>
            <a:r>
              <a:rPr lang="es-MX" sz="1400" dirty="0" smtClean="0"/>
              <a:t>para</a:t>
            </a:r>
          </a:p>
          <a:p>
            <a:r>
              <a:rPr lang="es-MX" sz="1400" dirty="0" smtClean="0"/>
              <a:t>lograr efectos en </a:t>
            </a:r>
            <a:r>
              <a:rPr lang="es-MX" sz="1400" dirty="0"/>
              <a:t>corto y largo plazo en la fertilidad </a:t>
            </a:r>
            <a:endParaRPr lang="es-MX" sz="1400" dirty="0" smtClean="0"/>
          </a:p>
          <a:p>
            <a:r>
              <a:rPr lang="es-MX" sz="1400" dirty="0" smtClean="0"/>
              <a:t>del </a:t>
            </a:r>
            <a:r>
              <a:rPr lang="es-MX" sz="1400" dirty="0"/>
              <a:t>suelo y </a:t>
            </a:r>
            <a:r>
              <a:rPr lang="es-MX" sz="1400" dirty="0" smtClean="0"/>
              <a:t>el rendimiento </a:t>
            </a:r>
            <a:r>
              <a:rPr lang="es-MX" sz="1400" dirty="0"/>
              <a:t>de los cultivos</a:t>
            </a:r>
            <a:endParaRPr lang="es-CL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999184" y="3075113"/>
            <a:ext cx="525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Nota: Por </a:t>
            </a:r>
            <a:r>
              <a:rPr lang="es-ES" sz="1000" dirty="0"/>
              <a:t>ser un producto </a:t>
            </a:r>
            <a:r>
              <a:rPr lang="es-ES" sz="1000" dirty="0" smtClean="0"/>
              <a:t>orgánico-natural sus </a:t>
            </a:r>
            <a:r>
              <a:rPr lang="es-ES" sz="1000" dirty="0"/>
              <a:t>valores no son absolutos.</a:t>
            </a:r>
            <a:endParaRPr lang="es-CL" sz="1000" dirty="0"/>
          </a:p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144980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9450" y="3498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4258"/>
                </a:solidFill>
                <a:latin typeface="Franklin Gothic Heavy" panose="020B0903020102020204" pitchFamily="34" charset="0"/>
              </a:rPr>
              <a:t>Usos </a:t>
            </a:r>
            <a:r>
              <a:rPr lang="es-ES" sz="2800" dirty="0" smtClean="0">
                <a:solidFill>
                  <a:srgbClr val="004258"/>
                </a:solidFill>
                <a:latin typeface="Franklin Gothic Book" panose="020B0503020102020204" pitchFamily="34" charset="0"/>
              </a:rPr>
              <a:t>en diversos cultivos</a:t>
            </a:r>
            <a:endParaRPr lang="es-CL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48672" y="219115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Parronales </a:t>
            </a:r>
          </a:p>
          <a:p>
            <a:r>
              <a:rPr lang="es-MX" sz="1400" dirty="0" smtClean="0"/>
              <a:t>Viñedos</a:t>
            </a:r>
            <a:r>
              <a:rPr lang="es-MX" dirty="0"/>
              <a:t>	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4094480" y="3996212"/>
            <a:ext cx="1188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err="1"/>
              <a:t>Berries</a:t>
            </a:r>
            <a:endParaRPr lang="es-MX" sz="1400" b="1" dirty="0"/>
          </a:p>
          <a:p>
            <a:r>
              <a:rPr lang="es-MX" sz="1400" dirty="0" smtClean="0"/>
              <a:t>Arándanos</a:t>
            </a:r>
          </a:p>
          <a:p>
            <a:r>
              <a:rPr lang="es-MX" sz="1400" dirty="0" smtClean="0"/>
              <a:t>Frutillas</a:t>
            </a:r>
          </a:p>
          <a:p>
            <a:r>
              <a:rPr lang="es-MX" sz="1400" dirty="0" smtClean="0"/>
              <a:t>Frambuesas </a:t>
            </a:r>
            <a:endParaRPr lang="es-MX" sz="1400" dirty="0"/>
          </a:p>
        </p:txBody>
      </p:sp>
      <p:sp>
        <p:nvSpPr>
          <p:cNvPr id="5" name="Rectángulo 4"/>
          <p:cNvSpPr/>
          <p:nvPr/>
        </p:nvSpPr>
        <p:spPr>
          <a:xfrm>
            <a:off x="2153920" y="1805510"/>
            <a:ext cx="1788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Frutales </a:t>
            </a:r>
          </a:p>
          <a:p>
            <a:r>
              <a:rPr lang="es-MX" sz="1400" dirty="0" smtClean="0"/>
              <a:t>Manzanos</a:t>
            </a:r>
            <a:endParaRPr lang="es-MX" sz="1400" dirty="0"/>
          </a:p>
          <a:p>
            <a:r>
              <a:rPr lang="es-MX" sz="1400" dirty="0"/>
              <a:t>Cerezas </a:t>
            </a:r>
            <a:endParaRPr lang="es-MX" sz="1400" dirty="0" smtClean="0"/>
          </a:p>
          <a:p>
            <a:r>
              <a:rPr lang="es-MX" sz="1400" dirty="0" smtClean="0"/>
              <a:t>Ciruelas </a:t>
            </a:r>
            <a:endParaRPr lang="es-CL" sz="1400" dirty="0"/>
          </a:p>
        </p:txBody>
      </p:sp>
      <p:sp>
        <p:nvSpPr>
          <p:cNvPr id="6" name="Rectángulo 5"/>
          <p:cNvSpPr/>
          <p:nvPr/>
        </p:nvSpPr>
        <p:spPr>
          <a:xfrm>
            <a:off x="7684865" y="4151867"/>
            <a:ext cx="835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a typeface="Times New Roman" panose="02020603050405020304" pitchFamily="18" charset="0"/>
              </a:rPr>
              <a:t>Praderas</a:t>
            </a:r>
            <a:endParaRPr lang="es-CL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264160" y="3997680"/>
            <a:ext cx="143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err="1" smtClean="0"/>
              <a:t>Hor</a:t>
            </a:r>
            <a:r>
              <a:rPr lang="es-MX" sz="1400" b="1" dirty="0" smtClean="0"/>
              <a:t>talizas</a:t>
            </a:r>
            <a:endParaRPr lang="es-CL" sz="1400" b="1" dirty="0" smtClean="0"/>
          </a:p>
          <a:p>
            <a:r>
              <a:rPr lang="es-CL" sz="1400" dirty="0" smtClean="0"/>
              <a:t>Cultivos </a:t>
            </a:r>
            <a:r>
              <a:rPr lang="es-CL" sz="1400" dirty="0" err="1" smtClean="0"/>
              <a:t>hid</a:t>
            </a:r>
            <a:r>
              <a:rPr lang="es-MX" sz="1400" dirty="0" err="1" smtClean="0"/>
              <a:t>ropónicos</a:t>
            </a:r>
            <a:r>
              <a:rPr lang="es-MX" sz="1400" dirty="0" smtClean="0"/>
              <a:t> y </a:t>
            </a:r>
          </a:p>
          <a:p>
            <a:r>
              <a:rPr lang="es-MX" sz="1400" dirty="0"/>
              <a:t>e</a:t>
            </a:r>
            <a:r>
              <a:rPr lang="es-MX" sz="1400" dirty="0" smtClean="0"/>
              <a:t>n tierra</a:t>
            </a:r>
            <a:endParaRPr lang="es-MX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9450" y="5143991"/>
            <a:ext cx="8065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FF00"/>
                </a:solidFill>
              </a:rPr>
              <a:t>Las</a:t>
            </a:r>
            <a:r>
              <a:rPr lang="es-MX" sz="1600" b="1" dirty="0" smtClean="0">
                <a:solidFill>
                  <a:srgbClr val="FFFF00"/>
                </a:solidFill>
              </a:rPr>
              <a:t> formas </a:t>
            </a:r>
            <a:r>
              <a:rPr lang="es-MX" sz="1600" b="1" dirty="0">
                <a:solidFill>
                  <a:srgbClr val="FFFF00"/>
                </a:solidFill>
              </a:rPr>
              <a:t>de </a:t>
            </a:r>
            <a:r>
              <a:rPr lang="es-MX" sz="1600" b="1" dirty="0" smtClean="0">
                <a:solidFill>
                  <a:srgbClr val="FFFF00"/>
                </a:solidFill>
              </a:rPr>
              <a:t>aplicación </a:t>
            </a:r>
            <a:r>
              <a:rPr lang="es-MX" sz="1600" b="1" dirty="0">
                <a:solidFill>
                  <a:srgbClr val="FFFF00"/>
                </a:solidFill>
              </a:rPr>
              <a:t>del </a:t>
            </a:r>
            <a:r>
              <a:rPr lang="es-MX" sz="1600" b="1" dirty="0" smtClean="0">
                <a:solidFill>
                  <a:srgbClr val="FFFF00"/>
                </a:solidFill>
              </a:rPr>
              <a:t>guano </a:t>
            </a:r>
            <a:r>
              <a:rPr lang="es-MX" sz="1600" dirty="0" smtClean="0">
                <a:solidFill>
                  <a:srgbClr val="FFFF00"/>
                </a:solidFill>
              </a:rPr>
              <a:t>dependen del tipo de cultivo sobre el que se aplica, lo que </a:t>
            </a:r>
          </a:p>
          <a:p>
            <a:r>
              <a:rPr lang="es-MX" sz="1600" dirty="0" smtClean="0">
                <a:solidFill>
                  <a:srgbClr val="FFFF00"/>
                </a:solidFill>
              </a:rPr>
              <a:t>muestra la </a:t>
            </a:r>
            <a:r>
              <a:rPr lang="es-MX" sz="1600" b="1" dirty="0" smtClean="0">
                <a:solidFill>
                  <a:srgbClr val="FFFF00"/>
                </a:solidFill>
              </a:rPr>
              <a:t>versatilidad de este producto. </a:t>
            </a:r>
          </a:p>
          <a:p>
            <a:r>
              <a:rPr lang="es-CL" sz="1600" dirty="0" smtClean="0">
                <a:solidFill>
                  <a:srgbClr val="FFFF00"/>
                </a:solidFill>
              </a:rPr>
              <a:t>Frutales: aplicar </a:t>
            </a:r>
            <a:r>
              <a:rPr lang="es-CL" sz="1600" dirty="0">
                <a:solidFill>
                  <a:srgbClr val="FFFF00"/>
                </a:solidFill>
              </a:rPr>
              <a:t>localizado en la base del árbol a unos 8 a 12 cm de profundidad</a:t>
            </a:r>
          </a:p>
          <a:p>
            <a:r>
              <a:rPr lang="es-CL" sz="1600" dirty="0" smtClean="0">
                <a:solidFill>
                  <a:srgbClr val="FFFF00"/>
                </a:solidFill>
              </a:rPr>
              <a:t>Hortalizas: aplicar </a:t>
            </a:r>
            <a:r>
              <a:rPr lang="es-CL" sz="1600" dirty="0">
                <a:solidFill>
                  <a:srgbClr val="FFFF00"/>
                </a:solidFill>
              </a:rPr>
              <a:t>con 15 a 20 días de anticipación a la fecha de sembrado o trasplantes </a:t>
            </a:r>
          </a:p>
          <a:p>
            <a:r>
              <a:rPr lang="es-CL" sz="1600" dirty="0" smtClean="0">
                <a:solidFill>
                  <a:srgbClr val="FFFF00"/>
                </a:solidFill>
              </a:rPr>
              <a:t>Jardines: </a:t>
            </a:r>
            <a:r>
              <a:rPr lang="es-CL" sz="1600" dirty="0">
                <a:solidFill>
                  <a:srgbClr val="FFFF00"/>
                </a:solidFill>
              </a:rPr>
              <a:t>aplicar </a:t>
            </a:r>
            <a:r>
              <a:rPr lang="es-CL" sz="1600" dirty="0" smtClean="0">
                <a:solidFill>
                  <a:srgbClr val="FFFF00"/>
                </a:solidFill>
              </a:rPr>
              <a:t>en </a:t>
            </a:r>
            <a:r>
              <a:rPr lang="es-CL" sz="1600" dirty="0">
                <a:solidFill>
                  <a:srgbClr val="FFFF00"/>
                </a:solidFill>
              </a:rPr>
              <a:t>forma homogénea en la superficie de la </a:t>
            </a:r>
            <a:r>
              <a:rPr lang="es-CL" sz="1600" dirty="0" smtClean="0">
                <a:solidFill>
                  <a:srgbClr val="FFFF00"/>
                </a:solidFill>
              </a:rPr>
              <a:t>tierra. </a:t>
            </a:r>
            <a:endParaRPr lang="es-CL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653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9450" y="3498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4258"/>
                </a:solidFill>
                <a:latin typeface="Franklin Gothic Heavy" panose="020B0903020102020204" pitchFamily="34" charset="0"/>
              </a:rPr>
              <a:t>Experiencia </a:t>
            </a:r>
            <a:r>
              <a:rPr lang="es-ES" sz="2800" dirty="0" smtClean="0">
                <a:solidFill>
                  <a:srgbClr val="004258"/>
                </a:solidFill>
                <a:latin typeface="Franklin Gothic Book" panose="020B0503020102020204" pitchFamily="34" charset="0"/>
              </a:rPr>
              <a:t>y calidad</a:t>
            </a:r>
            <a:endParaRPr lang="es-CL" sz="2800" dirty="0"/>
          </a:p>
        </p:txBody>
      </p:sp>
      <p:sp>
        <p:nvSpPr>
          <p:cNvPr id="3" name="Rectángulo 2"/>
          <p:cNvSpPr/>
          <p:nvPr/>
        </p:nvSpPr>
        <p:spPr>
          <a:xfrm>
            <a:off x="853440" y="4918055"/>
            <a:ext cx="3119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Contamos con más de 20 años de experiencia en la distribución de Guano Rojo Fosilizado a los más variados consumidores.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98720" y="49180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Presentación: </a:t>
            </a:r>
            <a:r>
              <a:rPr lang="es-MX" dirty="0" smtClean="0"/>
              <a:t>polvo de </a:t>
            </a:r>
            <a:r>
              <a:rPr lang="es-MX" dirty="0"/>
              <a:t>0 a 4 </a:t>
            </a:r>
            <a:r>
              <a:rPr lang="es-MX" dirty="0" err="1" smtClean="0"/>
              <a:t>mm.</a:t>
            </a:r>
            <a:r>
              <a:rPr lang="es-MX" dirty="0" smtClean="0"/>
              <a:t> </a:t>
            </a:r>
          </a:p>
          <a:p>
            <a:r>
              <a:rPr lang="es-MX" dirty="0" smtClean="0"/>
              <a:t>envasado </a:t>
            </a:r>
            <a:r>
              <a:rPr lang="es-MX" dirty="0"/>
              <a:t>en sacos de </a:t>
            </a:r>
            <a:r>
              <a:rPr lang="es-MX" dirty="0" smtClean="0"/>
              <a:t>tela </a:t>
            </a:r>
            <a:r>
              <a:rPr lang="es-MX" dirty="0"/>
              <a:t>polipropileno laminados de 50 Kg.</a:t>
            </a:r>
            <a:endParaRPr lang="es-CL" dirty="0"/>
          </a:p>
          <a:p>
            <a:endParaRPr lang="es-MX" dirty="0" smtClean="0"/>
          </a:p>
          <a:p>
            <a:r>
              <a:rPr lang="es-MX" dirty="0" smtClean="0"/>
              <a:t>Maxi- </a:t>
            </a:r>
            <a:r>
              <a:rPr lang="es-MX" dirty="0"/>
              <a:t>sacos de  1.200 Kg. </a:t>
            </a:r>
            <a:endParaRPr lang="es-CL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4531824" y="4918055"/>
            <a:ext cx="0" cy="1595120"/>
          </a:xfrm>
          <a:prstGeom prst="line">
            <a:avLst/>
          </a:prstGeom>
          <a:ln w="19050">
            <a:solidFill>
              <a:srgbClr val="BFD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7777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99130" y="3498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4258"/>
                </a:solidFill>
                <a:latin typeface="Franklin Gothic Heavy" panose="020B0903020102020204" pitchFamily="34" charset="0"/>
              </a:rPr>
              <a:t>¿Porqué </a:t>
            </a:r>
            <a:r>
              <a:rPr lang="es-ES" sz="2800" dirty="0" smtClean="0">
                <a:solidFill>
                  <a:srgbClr val="004258"/>
                </a:solidFill>
                <a:latin typeface="Franklin Gothic Book" panose="020B0503020102020204" pitchFamily="34" charset="0"/>
              </a:rPr>
              <a:t>elegirnos?</a:t>
            </a:r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75" y="2143824"/>
            <a:ext cx="376780" cy="4340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88420" y="20371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3300"/>
                </a:solidFill>
                <a:ea typeface="Times New Roman" panose="02020603050405020304" pitchFamily="18" charset="0"/>
              </a:rPr>
              <a:t>Guano Rojo </a:t>
            </a:r>
            <a:r>
              <a:rPr lang="es-ES" b="1" dirty="0" smtClean="0">
                <a:solidFill>
                  <a:srgbClr val="003300"/>
                </a:solidFill>
                <a:ea typeface="Times New Roman" panose="02020603050405020304" pitchFamily="18" charset="0"/>
              </a:rPr>
              <a:t>Fosilizado</a:t>
            </a:r>
            <a:r>
              <a:rPr lang="es-ES" b="1" dirty="0" smtClean="0">
                <a:solidFill>
                  <a:srgbClr val="000080"/>
                </a:solidFill>
                <a:ea typeface="Times New Roman" panose="02020603050405020304" pitchFamily="18" charset="0"/>
              </a:rPr>
              <a:t>, </a:t>
            </a:r>
            <a:r>
              <a:rPr lang="es-CL" dirty="0" smtClean="0">
                <a:ea typeface="Times New Roman" panose="02020603050405020304" pitchFamily="18" charset="0"/>
              </a:rPr>
              <a:t>está permitido </a:t>
            </a:r>
            <a:r>
              <a:rPr lang="es-CL" dirty="0">
                <a:ea typeface="Times New Roman" panose="02020603050405020304" pitchFamily="18" charset="0"/>
              </a:rPr>
              <a:t>para el uso en la </a:t>
            </a:r>
            <a:r>
              <a:rPr lang="es-CL" dirty="0" smtClean="0">
                <a:ea typeface="Times New Roman" panose="02020603050405020304" pitchFamily="18" charset="0"/>
              </a:rPr>
              <a:t>producción agrícola ecológica.</a:t>
            </a:r>
          </a:p>
          <a:p>
            <a:endParaRPr lang="es-CL" dirty="0">
              <a:ea typeface="Times New Roman" panose="02020603050405020304" pitchFamily="18" charset="0"/>
            </a:endParaRPr>
          </a:p>
          <a:p>
            <a:r>
              <a:rPr lang="es-CL" dirty="0" smtClean="0">
                <a:ea typeface="Times New Roman" panose="02020603050405020304" pitchFamily="18" charset="0"/>
              </a:rPr>
              <a:t>Contamos con </a:t>
            </a:r>
            <a:r>
              <a:rPr lang="es-CL" b="1" dirty="0" smtClean="0">
                <a:ea typeface="Times New Roman" panose="02020603050405020304" pitchFamily="18" charset="0"/>
              </a:rPr>
              <a:t>certificación anual </a:t>
            </a:r>
            <a:r>
              <a:rPr lang="es-CL" dirty="0" smtClean="0">
                <a:ea typeface="Times New Roman" panose="02020603050405020304" pitchFamily="18" charset="0"/>
              </a:rPr>
              <a:t>como insumo visado para cultivos orgánicos*.</a:t>
            </a:r>
          </a:p>
          <a:p>
            <a:endParaRPr lang="es-CL" dirty="0"/>
          </a:p>
          <a:p>
            <a:r>
              <a:rPr lang="es-ES" b="1" dirty="0"/>
              <a:t>P</a:t>
            </a:r>
            <a:r>
              <a:rPr lang="es-ES" b="1" dirty="0" smtClean="0"/>
              <a:t>roducto 100% natural</a:t>
            </a:r>
            <a:r>
              <a:rPr lang="es-ES" dirty="0" smtClean="0"/>
              <a:t>, no </a:t>
            </a:r>
            <a:r>
              <a:rPr lang="es-ES" dirty="0"/>
              <a:t>contiene impurezas ni elementos </a:t>
            </a:r>
            <a:r>
              <a:rPr lang="es-ES" dirty="0" smtClean="0"/>
              <a:t>tóxicos </a:t>
            </a:r>
            <a:r>
              <a:rPr lang="es-ES" dirty="0"/>
              <a:t>que puedan afectar </a:t>
            </a:r>
            <a:r>
              <a:rPr lang="es-ES" dirty="0" smtClean="0"/>
              <a:t>la </a:t>
            </a:r>
            <a:r>
              <a:rPr lang="es-ES" dirty="0"/>
              <a:t>salud </a:t>
            </a:r>
            <a:r>
              <a:rPr lang="es-ES" dirty="0" smtClean="0"/>
              <a:t>humana.</a:t>
            </a:r>
          </a:p>
          <a:p>
            <a:endParaRPr lang="es-ES" dirty="0"/>
          </a:p>
          <a:p>
            <a:r>
              <a:rPr lang="es-ES" dirty="0" smtClean="0"/>
              <a:t>Análisis periódicos para garantizar los niveles de nutrientes presentes en el producto.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35" y="2974404"/>
            <a:ext cx="376780" cy="434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95" y="3804984"/>
            <a:ext cx="376780" cy="4340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5" y="4879404"/>
            <a:ext cx="376780" cy="43405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91201" y="6245459"/>
            <a:ext cx="525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Nota: la revisión y evaluación del proceso es realizada por </a:t>
            </a:r>
            <a:r>
              <a:rPr lang="es-ES" sz="1000" dirty="0" err="1" smtClean="0"/>
              <a:t>Kiwa</a:t>
            </a:r>
            <a:r>
              <a:rPr lang="es-ES" sz="1000" dirty="0" smtClean="0"/>
              <a:t> BCS </a:t>
            </a:r>
            <a:r>
              <a:rPr lang="es-ES" sz="1000" dirty="0" err="1" smtClean="0"/>
              <a:t>Öko-Garantie</a:t>
            </a:r>
            <a:r>
              <a:rPr lang="es-ES" sz="1000" dirty="0" smtClean="0"/>
              <a:t> </a:t>
            </a:r>
            <a:r>
              <a:rPr lang="es-ES" sz="1000" dirty="0" err="1" smtClean="0"/>
              <a:t>Gmbh</a:t>
            </a:r>
            <a:r>
              <a:rPr lang="es-ES" sz="1000" dirty="0" smtClean="0"/>
              <a:t>, ente acreditado por la Unión Europea para la inspección y certificación de productos ecológicos. 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048332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376" y="604452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51901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5546" y="630315"/>
            <a:ext cx="114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>
                <a:solidFill>
                  <a:srgbClr val="FFFF00"/>
                </a:solidFill>
              </a:rPr>
              <a:t>                </a:t>
            </a:r>
            <a:r>
              <a:rPr lang="es-CL" sz="1400" dirty="0">
                <a:solidFill>
                  <a:srgbClr val="FFFF00"/>
                </a:solidFill>
                <a:hlinkClick r:id="rId3" action="ppaction://hlinksldjump"/>
              </a:rPr>
              <a:t>1</a:t>
            </a:r>
            <a:endParaRPr lang="es-CL" sz="1400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75101" y="719091"/>
            <a:ext cx="132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  <a:r>
              <a:rPr lang="es-CL" sz="1400" dirty="0" smtClean="0">
                <a:solidFill>
                  <a:srgbClr val="FFFF00"/>
                </a:solidFill>
                <a:hlinkClick r:id="rId4" action="ppaction://hlinksldjump"/>
              </a:rPr>
              <a:t>2</a:t>
            </a:r>
            <a:endParaRPr lang="es-CL" sz="1400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86651" y="719090"/>
            <a:ext cx="17622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5" action="ppaction://hlinksldjump"/>
              </a:rPr>
              <a:t>3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61315" y="630310"/>
            <a:ext cx="17622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5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5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6" action="ppaction://hlinksldjump"/>
              </a:rPr>
              <a:t>4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65518" y="1922972"/>
            <a:ext cx="1125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7" action="ppaction://hlinksldjump"/>
              </a:rPr>
              <a:t>5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75101" y="1545351"/>
            <a:ext cx="13272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  <a:hlinkClick r:id="rId7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7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  <a:hlinkClick r:id="rId7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8" action="ppaction://hlinksldjump"/>
              </a:rPr>
              <a:t>6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05882" y="1702794"/>
            <a:ext cx="17429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</a:endParaRPr>
          </a:p>
          <a:p>
            <a:pPr algn="r"/>
            <a:r>
              <a:rPr lang="es-CL" sz="1400" dirty="0">
                <a:solidFill>
                  <a:srgbClr val="FFFF00"/>
                </a:solidFill>
                <a:hlinkClick r:id="rId9" action="ppaction://hlinksldjump"/>
              </a:rPr>
              <a:t>7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80546" y="2006117"/>
            <a:ext cx="1742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0" action="ppaction://hlinksldjump"/>
              </a:rPr>
              <a:t>8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4977" y="3200384"/>
            <a:ext cx="2237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1" action="ppaction://hlinksldjump"/>
              </a:rPr>
              <a:t>12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03977" y="4798904"/>
            <a:ext cx="1438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2" action="ppaction://hlinksldjump"/>
              </a:rPr>
              <a:t>15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83188" y="4793270"/>
            <a:ext cx="1438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3" action="ppaction://hlinksldjump"/>
              </a:rPr>
              <a:t>14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65518" y="4415602"/>
            <a:ext cx="24527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10" action="ppaction://hlinksldjump"/>
            </a:endParaRPr>
          </a:p>
          <a:p>
            <a:pPr algn="r"/>
            <a:endParaRPr lang="es-CL" sz="1400" dirty="0" smtClean="0">
              <a:solidFill>
                <a:srgbClr val="FFFF00"/>
              </a:solidFill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4" action="ppaction://hlinksldjump"/>
              </a:rPr>
              <a:t>13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1022" y="3406641"/>
            <a:ext cx="1125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s-CL" sz="1400" dirty="0" smtClean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endParaRPr lang="es-CL" sz="1400" dirty="0">
              <a:solidFill>
                <a:srgbClr val="FFFF00"/>
              </a:solidFill>
              <a:hlinkClick r:id="rId6" action="ppaction://hlinksldjump"/>
            </a:endParaRP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5" action="ppaction://hlinksldjump"/>
              </a:rPr>
              <a:t>11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093153" y="3359603"/>
            <a:ext cx="1125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6" action="ppaction://hlinksldjump"/>
              </a:rPr>
              <a:t>10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08669" y="3391538"/>
            <a:ext cx="1125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r"/>
            <a:r>
              <a:rPr lang="es-CL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s-CL" sz="1400" dirty="0" smtClean="0">
                <a:solidFill>
                  <a:srgbClr val="FFFF00"/>
                </a:solidFill>
                <a:hlinkClick r:id="rId17" action="ppaction://hlinksldjump"/>
              </a:rPr>
              <a:t>9</a:t>
            </a:r>
            <a:endParaRPr lang="es-CL" sz="1400" dirty="0" smtClean="0">
              <a:solidFill>
                <a:srgbClr val="FFFF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77421" y="4506167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www.guanorojouribe.cl</a:t>
            </a:r>
            <a:endParaRPr lang="es-CL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6589" y="711330"/>
            <a:ext cx="1170336" cy="1236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64354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6717</TotalTime>
  <Words>600</Words>
  <Application>Microsoft Office PowerPoint</Application>
  <PresentationFormat>Presentación en pantalla (4:3)</PresentationFormat>
  <Paragraphs>201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Guano Rojo: fertilizante orgánico</vt:lpstr>
      <vt:lpstr>Agricultura orgánica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Iniciativa</dc:creator>
  <cp:lastModifiedBy>Ivan uribe</cp:lastModifiedBy>
  <cp:revision>58</cp:revision>
  <dcterms:created xsi:type="dcterms:W3CDTF">2016-06-20T15:56:25Z</dcterms:created>
  <dcterms:modified xsi:type="dcterms:W3CDTF">2018-01-29T03:12:16Z</dcterms:modified>
</cp:coreProperties>
</file>